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0" r:id="rId6"/>
    <p:sldId id="263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/>
    <p:restoredTop sz="84522"/>
  </p:normalViewPr>
  <p:slideViewPr>
    <p:cSldViewPr snapToGrid="0" snapToObjects="1">
      <p:cViewPr varScale="1">
        <p:scale>
          <a:sx n="53" d="100"/>
          <a:sy n="53" d="100"/>
        </p:scale>
        <p:origin x="1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image" Target="../media/image2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72A54-99A6-4D0D-915B-7BCC19D1BAF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0B90C6-327D-4CAB-BD2E-C14FF83EAB1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The Alternatives and Solutions for each case are not found in the video clips</a:t>
          </a:r>
          <a:endParaRPr lang="en-US"/>
        </a:p>
      </dgm:t>
    </dgm:pt>
    <dgm:pt modelId="{2076315F-6474-41F2-80B7-95D7AC734EF2}" type="parTrans" cxnId="{DC1D46FC-6A17-4CA0-B344-F2077E1EDAF6}">
      <dgm:prSet/>
      <dgm:spPr/>
      <dgm:t>
        <a:bodyPr/>
        <a:lstStyle/>
        <a:p>
          <a:endParaRPr lang="en-US"/>
        </a:p>
      </dgm:t>
    </dgm:pt>
    <dgm:pt modelId="{57334222-BB3E-44EE-9A21-0E29C676A622}" type="sibTrans" cxnId="{DC1D46FC-6A17-4CA0-B344-F2077E1EDAF6}">
      <dgm:prSet/>
      <dgm:spPr/>
      <dgm:t>
        <a:bodyPr/>
        <a:lstStyle/>
        <a:p>
          <a:endParaRPr lang="en-US"/>
        </a:p>
      </dgm:t>
    </dgm:pt>
    <dgm:pt modelId="{FDF2346F-0DEE-4A1C-AD63-4CFF1C071ED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Students and other users can and should use other information sources when analyzing Casenet.ca cases</a:t>
          </a:r>
          <a:endParaRPr lang="en-US" dirty="0"/>
        </a:p>
      </dgm:t>
    </dgm:pt>
    <dgm:pt modelId="{6BD01504-29C9-421C-8C06-0A13B53A6AA8}" type="parTrans" cxnId="{CC4488D6-ED2F-4AB3-B98F-BE8F79DC957A}">
      <dgm:prSet/>
      <dgm:spPr/>
      <dgm:t>
        <a:bodyPr/>
        <a:lstStyle/>
        <a:p>
          <a:endParaRPr lang="en-US"/>
        </a:p>
      </dgm:t>
    </dgm:pt>
    <dgm:pt modelId="{AC45C5C8-47A3-4385-A3ED-B32A80B4AD4A}" type="sibTrans" cxnId="{CC4488D6-ED2F-4AB3-B98F-BE8F79DC957A}">
      <dgm:prSet/>
      <dgm:spPr/>
      <dgm:t>
        <a:bodyPr/>
        <a:lstStyle/>
        <a:p>
          <a:endParaRPr lang="en-US"/>
        </a:p>
      </dgm:t>
    </dgm:pt>
    <dgm:pt modelId="{6471911F-E6C2-4EA0-9794-DC92D98FA2BE}" type="pres">
      <dgm:prSet presAssocID="{CB172A54-99A6-4D0D-915B-7BCC19D1BAF7}" presName="root" presStyleCnt="0">
        <dgm:presLayoutVars>
          <dgm:dir/>
          <dgm:resizeHandles val="exact"/>
        </dgm:presLayoutVars>
      </dgm:prSet>
      <dgm:spPr/>
    </dgm:pt>
    <dgm:pt modelId="{F2F8EB87-D033-4208-83C2-3F326872D4A9}" type="pres">
      <dgm:prSet presAssocID="{C60B90C6-327D-4CAB-BD2E-C14FF83EAB14}" presName="compNode" presStyleCnt="0"/>
      <dgm:spPr/>
    </dgm:pt>
    <dgm:pt modelId="{25F5DA16-50AC-4E57-9DF2-0E0DF60B6905}" type="pres">
      <dgm:prSet presAssocID="{C60B90C6-327D-4CAB-BD2E-C14FF83EAB14}" presName="bgRect" presStyleLbl="bgShp" presStyleIdx="0" presStyleCnt="2" custLinFactNeighborY="922"/>
      <dgm:spPr>
        <a:blipFill rotWithShape="0">
          <a:blip xmlns:r="http://schemas.openxmlformats.org/officeDocument/2006/relationships" r:embed="rId1"/>
          <a:srcRect/>
          <a:stretch>
            <a:fillRect t="-353000" b="-353000"/>
          </a:stretch>
        </a:blipFill>
      </dgm:spPr>
    </dgm:pt>
    <dgm:pt modelId="{2AF80F28-6A39-4372-9BC1-5ADEE2E30D83}" type="pres">
      <dgm:prSet presAssocID="{C60B90C6-327D-4CAB-BD2E-C14FF83EAB14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B516AEB-C779-4A24-9AA4-8DD83D028E52}" type="pres">
      <dgm:prSet presAssocID="{C60B90C6-327D-4CAB-BD2E-C14FF83EAB14}" presName="spaceRect" presStyleCnt="0"/>
      <dgm:spPr/>
    </dgm:pt>
    <dgm:pt modelId="{7C146B64-DCEF-4658-B262-F4ED1DBCF575}" type="pres">
      <dgm:prSet presAssocID="{C60B90C6-327D-4CAB-BD2E-C14FF83EAB14}" presName="parTx" presStyleLbl="revTx" presStyleIdx="0" presStyleCnt="2">
        <dgm:presLayoutVars>
          <dgm:chMax val="0"/>
          <dgm:chPref val="0"/>
        </dgm:presLayoutVars>
      </dgm:prSet>
      <dgm:spPr/>
    </dgm:pt>
    <dgm:pt modelId="{A1EA4ABE-4B46-4E18-BC2C-678F3EF84A8C}" type="pres">
      <dgm:prSet presAssocID="{57334222-BB3E-44EE-9A21-0E29C676A622}" presName="sibTrans" presStyleCnt="0"/>
      <dgm:spPr/>
    </dgm:pt>
    <dgm:pt modelId="{B36D06DB-F0CC-41DC-AB43-AD181EE184F4}" type="pres">
      <dgm:prSet presAssocID="{FDF2346F-0DEE-4A1C-AD63-4CFF1C071EDB}" presName="compNode" presStyleCnt="0"/>
      <dgm:spPr/>
    </dgm:pt>
    <dgm:pt modelId="{E2A7940F-0319-4B43-A621-CD6D384F72AE}" type="pres">
      <dgm:prSet presAssocID="{FDF2346F-0DEE-4A1C-AD63-4CFF1C071EDB}" presName="bgRect" presStyleLbl="bgShp" presStyleIdx="1" presStyleCnt="2" custLinFactNeighborY="3687"/>
      <dgm:spPr/>
    </dgm:pt>
    <dgm:pt modelId="{1727BE7D-6D78-4379-B5D6-32CC0D3777C7}" type="pres">
      <dgm:prSet presAssocID="{FDF2346F-0DEE-4A1C-AD63-4CFF1C071EDB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2299863-833E-42BD-A1E1-DFB43180E181}" type="pres">
      <dgm:prSet presAssocID="{FDF2346F-0DEE-4A1C-AD63-4CFF1C071EDB}" presName="spaceRect" presStyleCnt="0"/>
      <dgm:spPr/>
    </dgm:pt>
    <dgm:pt modelId="{89A8CDB7-8301-4D76-9A86-CEBC7425F9A5}" type="pres">
      <dgm:prSet presAssocID="{FDF2346F-0DEE-4A1C-AD63-4CFF1C071ED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F9CD61D-2CFA-4408-9D6F-E15BFE9F62C0}" type="presOf" srcId="{FDF2346F-0DEE-4A1C-AD63-4CFF1C071EDB}" destId="{89A8CDB7-8301-4D76-9A86-CEBC7425F9A5}" srcOrd="0" destOrd="0" presId="urn:microsoft.com/office/officeart/2018/2/layout/IconVerticalSolidList"/>
    <dgm:cxn modelId="{F805113D-6D6D-4AB9-A4BD-EF43450E1BAE}" type="presOf" srcId="{CB172A54-99A6-4D0D-915B-7BCC19D1BAF7}" destId="{6471911F-E6C2-4EA0-9794-DC92D98FA2BE}" srcOrd="0" destOrd="0" presId="urn:microsoft.com/office/officeart/2018/2/layout/IconVerticalSolidList"/>
    <dgm:cxn modelId="{759E95B9-7285-4596-B431-22DF668BB317}" type="presOf" srcId="{C60B90C6-327D-4CAB-BD2E-C14FF83EAB14}" destId="{7C146B64-DCEF-4658-B262-F4ED1DBCF575}" srcOrd="0" destOrd="0" presId="urn:microsoft.com/office/officeart/2018/2/layout/IconVerticalSolidList"/>
    <dgm:cxn modelId="{CC4488D6-ED2F-4AB3-B98F-BE8F79DC957A}" srcId="{CB172A54-99A6-4D0D-915B-7BCC19D1BAF7}" destId="{FDF2346F-0DEE-4A1C-AD63-4CFF1C071EDB}" srcOrd="1" destOrd="0" parTransId="{6BD01504-29C9-421C-8C06-0A13B53A6AA8}" sibTransId="{AC45C5C8-47A3-4385-A3ED-B32A80B4AD4A}"/>
    <dgm:cxn modelId="{DC1D46FC-6A17-4CA0-B344-F2077E1EDAF6}" srcId="{CB172A54-99A6-4D0D-915B-7BCC19D1BAF7}" destId="{C60B90C6-327D-4CAB-BD2E-C14FF83EAB14}" srcOrd="0" destOrd="0" parTransId="{2076315F-6474-41F2-80B7-95D7AC734EF2}" sibTransId="{57334222-BB3E-44EE-9A21-0E29C676A622}"/>
    <dgm:cxn modelId="{0052B2F5-00FF-4166-8A1B-1F68CB8A88C7}" type="presParOf" srcId="{6471911F-E6C2-4EA0-9794-DC92D98FA2BE}" destId="{F2F8EB87-D033-4208-83C2-3F326872D4A9}" srcOrd="0" destOrd="0" presId="urn:microsoft.com/office/officeart/2018/2/layout/IconVerticalSolidList"/>
    <dgm:cxn modelId="{49B3DB42-284E-4BAC-8DC6-7B1C5CD61EFD}" type="presParOf" srcId="{F2F8EB87-D033-4208-83C2-3F326872D4A9}" destId="{25F5DA16-50AC-4E57-9DF2-0E0DF60B6905}" srcOrd="0" destOrd="0" presId="urn:microsoft.com/office/officeart/2018/2/layout/IconVerticalSolidList"/>
    <dgm:cxn modelId="{CC5BBA23-E0B5-4789-8BBC-E55F3EFF813D}" type="presParOf" srcId="{F2F8EB87-D033-4208-83C2-3F326872D4A9}" destId="{2AF80F28-6A39-4372-9BC1-5ADEE2E30D83}" srcOrd="1" destOrd="0" presId="urn:microsoft.com/office/officeart/2018/2/layout/IconVerticalSolidList"/>
    <dgm:cxn modelId="{A5A5B525-C28E-42A8-A43A-43BC14BF118C}" type="presParOf" srcId="{F2F8EB87-D033-4208-83C2-3F326872D4A9}" destId="{9B516AEB-C779-4A24-9AA4-8DD83D028E52}" srcOrd="2" destOrd="0" presId="urn:microsoft.com/office/officeart/2018/2/layout/IconVerticalSolidList"/>
    <dgm:cxn modelId="{100F36D8-14E1-4303-B787-19DEF7202EAA}" type="presParOf" srcId="{F2F8EB87-D033-4208-83C2-3F326872D4A9}" destId="{7C146B64-DCEF-4658-B262-F4ED1DBCF575}" srcOrd="3" destOrd="0" presId="urn:microsoft.com/office/officeart/2018/2/layout/IconVerticalSolidList"/>
    <dgm:cxn modelId="{28BD2B14-3FB1-462F-8D4A-3CD859088EF0}" type="presParOf" srcId="{6471911F-E6C2-4EA0-9794-DC92D98FA2BE}" destId="{A1EA4ABE-4B46-4E18-BC2C-678F3EF84A8C}" srcOrd="1" destOrd="0" presId="urn:microsoft.com/office/officeart/2018/2/layout/IconVerticalSolidList"/>
    <dgm:cxn modelId="{F79EC112-97DF-430E-BB51-7C3C0E8DC837}" type="presParOf" srcId="{6471911F-E6C2-4EA0-9794-DC92D98FA2BE}" destId="{B36D06DB-F0CC-41DC-AB43-AD181EE184F4}" srcOrd="2" destOrd="0" presId="urn:microsoft.com/office/officeart/2018/2/layout/IconVerticalSolidList"/>
    <dgm:cxn modelId="{DF770C55-6DDA-41AE-8F00-C023E15AE412}" type="presParOf" srcId="{B36D06DB-F0CC-41DC-AB43-AD181EE184F4}" destId="{E2A7940F-0319-4B43-A621-CD6D384F72AE}" srcOrd="0" destOrd="0" presId="urn:microsoft.com/office/officeart/2018/2/layout/IconVerticalSolidList"/>
    <dgm:cxn modelId="{3D0ABDF0-F339-4584-B857-0AD7B7FEF3FF}" type="presParOf" srcId="{B36D06DB-F0CC-41DC-AB43-AD181EE184F4}" destId="{1727BE7D-6D78-4379-B5D6-32CC0D3777C7}" srcOrd="1" destOrd="0" presId="urn:microsoft.com/office/officeart/2018/2/layout/IconVerticalSolidList"/>
    <dgm:cxn modelId="{A28CB956-7CB7-4011-B589-67EEC8E79BD0}" type="presParOf" srcId="{B36D06DB-F0CC-41DC-AB43-AD181EE184F4}" destId="{12299863-833E-42BD-A1E1-DFB43180E181}" srcOrd="2" destOrd="0" presId="urn:microsoft.com/office/officeart/2018/2/layout/IconVerticalSolidList"/>
    <dgm:cxn modelId="{952B54B6-4A98-4C5A-90C3-4E341F0BBCB1}" type="presParOf" srcId="{B36D06DB-F0CC-41DC-AB43-AD181EE184F4}" destId="{89A8CDB7-8301-4D76-9A86-CEBC7425F9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DA16-50AC-4E57-9DF2-0E0DF60B6905}">
      <dsp:nvSpPr>
        <dsp:cNvPr id="0" name=""/>
        <dsp:cNvSpPr/>
      </dsp:nvSpPr>
      <dsp:spPr>
        <a:xfrm>
          <a:off x="0" y="719128"/>
          <a:ext cx="10515600" cy="13054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t="-353000" b="-35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80F28-6A39-4372-9BC1-5ADEE2E30D83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46B64-DCEF-4658-B262-F4ED1DBCF575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The Alternatives and Solutions for each case are not found in the video clips</a:t>
          </a:r>
          <a:endParaRPr lang="en-US" sz="2500" kern="1200"/>
        </a:p>
      </dsp:txBody>
      <dsp:txXfrm>
        <a:off x="1507738" y="707092"/>
        <a:ext cx="9007861" cy="1305401"/>
      </dsp:txXfrm>
    </dsp:sp>
    <dsp:sp modelId="{E2A7940F-0319-4B43-A621-CD6D384F72AE}">
      <dsp:nvSpPr>
        <dsp:cNvPr id="0" name=""/>
        <dsp:cNvSpPr/>
      </dsp:nvSpPr>
      <dsp:spPr>
        <a:xfrm>
          <a:off x="0" y="238697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7BE7D-6D78-4379-B5D6-32CC0D3777C7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8CDB7-8301-4D76-9A86-CEBC7425F9A5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/>
            <a:t>Students and other users can and should use other information sources when analyzing Casenet.ca cases</a:t>
          </a:r>
          <a:endParaRPr lang="en-US" sz="2500" kern="1200" dirty="0"/>
        </a:p>
      </dsp:txBody>
      <dsp:txXfrm>
        <a:off x="1507738" y="2338844"/>
        <a:ext cx="9007861" cy="1305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C4572-ED04-8B48-8CD9-38B6CC55DA2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D128E-886F-B24C-9AF9-8BF27373A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font down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128E-886F-B24C-9AF9-8BF27373AA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128E-886F-B24C-9AF9-8BF27373AA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41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User creates Alternatives, evaluates them with the DC, Choses the solution based on results, and justifies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128E-886F-B24C-9AF9-8BF27373AA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8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D128E-886F-B24C-9AF9-8BF27373AA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D128E-886F-B24C-9AF9-8BF27373A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5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5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8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6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8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5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FA929-C0B6-884A-9F05-C5FE54E6CFC6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07439-F8DA-9B47-945E-2095BAA3A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9351" y="1009148"/>
            <a:ext cx="94038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ANALYZING A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CASENET.CA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CASE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039712" y="3207585"/>
            <a:ext cx="8163098" cy="16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57905" y="6611779"/>
            <a:ext cx="2071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Made with https://logomakr.com/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2B17D6-C93A-33AB-4326-81CB0C722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5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2779" y="437779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81" y="422548"/>
            <a:ext cx="1435174" cy="157083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75208" y="437779"/>
            <a:ext cx="84445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The Speaker</a:t>
            </a:r>
            <a:r>
              <a:rPr lang="en-US" sz="4400" baseline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4400" baseline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(Manager) in </a:t>
            </a:r>
            <a:r>
              <a:rPr lang="en-US" sz="4400" baseline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the case faces a specific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</a:t>
            </a:r>
            <a:r>
              <a:rPr lang="en-US" sz="4800" b="1" baseline="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ssue.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131" y="2504187"/>
            <a:ext cx="11687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Users can see the Speaker’s: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66109" y="3357993"/>
            <a:ext cx="1705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Issue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33911" y="5465446"/>
            <a:ext cx="357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Cause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3724102" y="4175738"/>
            <a:ext cx="1247433" cy="1427040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866603" y="4188990"/>
            <a:ext cx="1043310" cy="1286933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72025" y="5475923"/>
            <a:ext cx="57514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Background</a:t>
            </a:r>
          </a:p>
          <a:p>
            <a:pPr algn="ctr"/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2C3012-D318-3B4E-B04B-5D4AD3EB6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27377" y="2086625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87230" y="2129857"/>
            <a:ext cx="484138" cy="433952"/>
            <a:chOff x="1355545" y="1594727"/>
            <a:chExt cx="749373" cy="735826"/>
          </a:xfrm>
        </p:grpSpPr>
        <p:sp>
          <p:nvSpPr>
            <p:cNvPr id="5" name="Rectangle 4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2.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456841" y="559322"/>
            <a:ext cx="10092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Using case details combined with outside information sources, the User (Student):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881" y="2371623"/>
            <a:ext cx="31612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Summarizes </a:t>
            </a:r>
          </a:p>
          <a:p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Issue and Cause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64358" y="2368486"/>
            <a:ext cx="3285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Completes a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Situation Analysis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49117" y="2368487"/>
            <a:ext cx="31017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Develops a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Decision Criteria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72" y="4802047"/>
            <a:ext cx="1741636" cy="11209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6" y="4761631"/>
            <a:ext cx="1206136" cy="1201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35" y="4696291"/>
            <a:ext cx="1146276" cy="114295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1743" y="2105019"/>
            <a:ext cx="484138" cy="433952"/>
            <a:chOff x="1355545" y="1594727"/>
            <a:chExt cx="749373" cy="735826"/>
          </a:xfrm>
        </p:grpSpPr>
        <p:sp>
          <p:nvSpPr>
            <p:cNvPr id="17" name="Rectangle 16"/>
            <p:cNvSpPr/>
            <p:nvPr/>
          </p:nvSpPr>
          <p:spPr>
            <a:xfrm>
              <a:off x="1458869" y="1622667"/>
              <a:ext cx="557939" cy="6345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1.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7843155" y="2138096"/>
            <a:ext cx="484138" cy="433952"/>
            <a:chOff x="1355545" y="1594727"/>
            <a:chExt cx="749373" cy="735826"/>
          </a:xfrm>
        </p:grpSpPr>
        <p:sp>
          <p:nvSpPr>
            <p:cNvPr id="22" name="Rectangle 21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3.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2BB253-E692-2588-1B54-894D84842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50408" y="1962640"/>
            <a:ext cx="18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93300" y="546424"/>
            <a:ext cx="3810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Creates</a:t>
            </a:r>
          </a:p>
          <a:p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Alternatives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3300" y="3519749"/>
            <a:ext cx="749373" cy="735826"/>
            <a:chOff x="956105" y="1806787"/>
            <a:chExt cx="749373" cy="735826"/>
          </a:xfrm>
        </p:grpSpPr>
        <p:sp>
          <p:nvSpPr>
            <p:cNvPr id="17" name="Rectangle 16"/>
            <p:cNvSpPr/>
            <p:nvPr/>
          </p:nvSpPr>
          <p:spPr>
            <a:xfrm>
              <a:off x="1100600" y="1806787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56105" y="1806787"/>
              <a:ext cx="749373" cy="7358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3300" y="4443079"/>
            <a:ext cx="749373" cy="735826"/>
            <a:chOff x="1355545" y="1594727"/>
            <a:chExt cx="749373" cy="735826"/>
          </a:xfrm>
        </p:grpSpPr>
        <p:sp>
          <p:nvSpPr>
            <p:cNvPr id="21" name="Rectangle 20"/>
            <p:cNvSpPr/>
            <p:nvPr/>
          </p:nvSpPr>
          <p:spPr>
            <a:xfrm>
              <a:off x="1500040" y="1608697"/>
              <a:ext cx="5084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b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793300" y="5366409"/>
            <a:ext cx="749373" cy="735826"/>
            <a:chOff x="1355545" y="1594727"/>
            <a:chExt cx="749373" cy="735826"/>
          </a:xfrm>
        </p:grpSpPr>
        <p:sp>
          <p:nvSpPr>
            <p:cNvPr id="26" name="Rectangle 25"/>
            <p:cNvSpPr/>
            <p:nvPr/>
          </p:nvSpPr>
          <p:spPr>
            <a:xfrm>
              <a:off x="1514467" y="1594727"/>
              <a:ext cx="4315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c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1" name="Straight Connector 30"/>
          <p:cNvCxnSpPr/>
          <p:nvPr/>
        </p:nvCxnSpPr>
        <p:spPr>
          <a:xfrm>
            <a:off x="1576539" y="4227635"/>
            <a:ext cx="18243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6539" y="5164935"/>
            <a:ext cx="18243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76539" y="6074295"/>
            <a:ext cx="18243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888474" y="548286"/>
            <a:ext cx="2772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Choses a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Solution</a:t>
            </a:r>
            <a:r>
              <a:rPr lang="en-US" sz="44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based on the results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8875995" y="3519752"/>
            <a:ext cx="749373" cy="735826"/>
            <a:chOff x="956105" y="1806787"/>
            <a:chExt cx="749373" cy="735826"/>
          </a:xfrm>
        </p:grpSpPr>
        <p:sp>
          <p:nvSpPr>
            <p:cNvPr id="36" name="Rectangle 35"/>
            <p:cNvSpPr/>
            <p:nvPr/>
          </p:nvSpPr>
          <p:spPr>
            <a:xfrm>
              <a:off x="1100600" y="1806787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a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956105" y="1806787"/>
              <a:ext cx="749373" cy="7358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875995" y="4443082"/>
            <a:ext cx="749373" cy="735826"/>
            <a:chOff x="1355545" y="1594727"/>
            <a:chExt cx="749373" cy="735826"/>
          </a:xfrm>
        </p:grpSpPr>
        <p:sp>
          <p:nvSpPr>
            <p:cNvPr id="39" name="Rectangle 38"/>
            <p:cNvSpPr/>
            <p:nvPr/>
          </p:nvSpPr>
          <p:spPr>
            <a:xfrm>
              <a:off x="1500040" y="1608697"/>
              <a:ext cx="5084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00FA00"/>
                  </a:solidFill>
                  <a:latin typeface="Avenir Heavy" charset="0"/>
                  <a:ea typeface="Avenir Heavy" charset="0"/>
                  <a:cs typeface="Avenir Heavy" charset="0"/>
                </a:rPr>
                <a:t>b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8875995" y="5366412"/>
            <a:ext cx="749373" cy="735826"/>
            <a:chOff x="1355545" y="1594727"/>
            <a:chExt cx="749373" cy="735826"/>
          </a:xfrm>
        </p:grpSpPr>
        <p:sp>
          <p:nvSpPr>
            <p:cNvPr id="44" name="Rectangle 43"/>
            <p:cNvSpPr/>
            <p:nvPr/>
          </p:nvSpPr>
          <p:spPr>
            <a:xfrm>
              <a:off x="1514467" y="1594727"/>
              <a:ext cx="4315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c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8" name="Straight Connector 47"/>
          <p:cNvCxnSpPr/>
          <p:nvPr/>
        </p:nvCxnSpPr>
        <p:spPr>
          <a:xfrm>
            <a:off x="9659234" y="4227638"/>
            <a:ext cx="18243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659234" y="5164938"/>
            <a:ext cx="18243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659234" y="6074298"/>
            <a:ext cx="182431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10282806" y="4781012"/>
            <a:ext cx="165310" cy="22604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0388849" y="4653108"/>
            <a:ext cx="479640" cy="33701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01162" y="517509"/>
            <a:ext cx="3771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Evaluates them using their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Decision Criteria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434" y="3469537"/>
            <a:ext cx="3076847" cy="2848992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4913133" y="3631819"/>
            <a:ext cx="749373" cy="735826"/>
            <a:chOff x="956105" y="1806787"/>
            <a:chExt cx="749373" cy="735826"/>
          </a:xfrm>
        </p:grpSpPr>
        <p:sp>
          <p:nvSpPr>
            <p:cNvPr id="56" name="Rectangle 55"/>
            <p:cNvSpPr/>
            <p:nvPr/>
          </p:nvSpPr>
          <p:spPr>
            <a:xfrm>
              <a:off x="1100600" y="1806787"/>
              <a:ext cx="46038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a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956105" y="1806787"/>
              <a:ext cx="749373" cy="73582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912357" y="4507753"/>
            <a:ext cx="749373" cy="735826"/>
            <a:chOff x="1355545" y="1594727"/>
            <a:chExt cx="749373" cy="735826"/>
          </a:xfrm>
        </p:grpSpPr>
        <p:sp>
          <p:nvSpPr>
            <p:cNvPr id="59" name="Rectangle 58"/>
            <p:cNvSpPr/>
            <p:nvPr/>
          </p:nvSpPr>
          <p:spPr>
            <a:xfrm>
              <a:off x="1500040" y="1608697"/>
              <a:ext cx="5084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b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4936401" y="5441030"/>
            <a:ext cx="749373" cy="735826"/>
            <a:chOff x="1355545" y="1594727"/>
            <a:chExt cx="749373" cy="735826"/>
          </a:xfrm>
        </p:grpSpPr>
        <p:sp>
          <p:nvSpPr>
            <p:cNvPr id="64" name="Rectangle 63"/>
            <p:cNvSpPr/>
            <p:nvPr/>
          </p:nvSpPr>
          <p:spPr>
            <a:xfrm>
              <a:off x="1514467" y="1594727"/>
              <a:ext cx="43152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c</a:t>
              </a: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68" name="Straight Connector 67"/>
          <p:cNvCxnSpPr/>
          <p:nvPr/>
        </p:nvCxnSpPr>
        <p:spPr>
          <a:xfrm>
            <a:off x="5966305" y="4893396"/>
            <a:ext cx="165310" cy="22604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72348" y="4765492"/>
            <a:ext cx="479640" cy="33701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977758" y="4852794"/>
            <a:ext cx="165310" cy="22604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090475" y="4731564"/>
            <a:ext cx="479640" cy="33701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956783" y="3943591"/>
            <a:ext cx="165310" cy="22604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062826" y="3815687"/>
            <a:ext cx="479640" cy="33701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025572" y="5782456"/>
            <a:ext cx="165310" cy="22604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131615" y="5654552"/>
            <a:ext cx="479640" cy="337012"/>
          </a:xfrm>
          <a:prstGeom prst="line">
            <a:avLst/>
          </a:prstGeom>
          <a:ln w="88900">
            <a:solidFill>
              <a:srgbClr val="00F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7114718" y="5592622"/>
            <a:ext cx="329576" cy="42467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080852" y="5592622"/>
            <a:ext cx="366208" cy="41626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6120240" y="3761241"/>
            <a:ext cx="329576" cy="424673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086374" y="3761241"/>
            <a:ext cx="366208" cy="416269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09162" y="298227"/>
            <a:ext cx="484138" cy="433952"/>
            <a:chOff x="1355545" y="1594727"/>
            <a:chExt cx="749373" cy="735826"/>
          </a:xfrm>
        </p:grpSpPr>
        <p:sp>
          <p:nvSpPr>
            <p:cNvPr id="73" name="Rectangle 72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4.</a:t>
              </a: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8440346" y="297784"/>
            <a:ext cx="484138" cy="433952"/>
            <a:chOff x="1355545" y="1594727"/>
            <a:chExt cx="749373" cy="735826"/>
          </a:xfrm>
        </p:grpSpPr>
        <p:sp>
          <p:nvSpPr>
            <p:cNvPr id="91" name="Rectangle 90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5.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DA088D-BBCC-D5DC-0FA0-223E75D87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73963" y="3206923"/>
            <a:ext cx="4976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Plans the </a:t>
            </a:r>
          </a:p>
          <a:p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Implementation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3808" y="413630"/>
            <a:ext cx="422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Supports with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Appendices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06" y="4840218"/>
            <a:ext cx="1393112" cy="135645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22" y="1797438"/>
            <a:ext cx="1340604" cy="12592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24932" y="1734828"/>
            <a:ext cx="11568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77375" y="413630"/>
            <a:ext cx="2956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Justifies</a:t>
            </a:r>
            <a:r>
              <a:rPr 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the solution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73808" y="3117018"/>
            <a:ext cx="453563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Provides</a:t>
            </a:r>
            <a:r>
              <a:rPr lang="en-US" sz="4000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References</a:t>
            </a:r>
          </a:p>
          <a:p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91762" y="526827"/>
            <a:ext cx="484138" cy="433952"/>
            <a:chOff x="1355545" y="1594727"/>
            <a:chExt cx="749373" cy="735826"/>
          </a:xfrm>
        </p:grpSpPr>
        <p:sp>
          <p:nvSpPr>
            <p:cNvPr id="21" name="Rectangle 20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6.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353201" y="3268708"/>
            <a:ext cx="484138" cy="433952"/>
            <a:chOff x="1355545" y="1594727"/>
            <a:chExt cx="749373" cy="735826"/>
          </a:xfrm>
        </p:grpSpPr>
        <p:sp>
          <p:nvSpPr>
            <p:cNvPr id="38" name="Rectangle 37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9.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7402422" y="4840218"/>
            <a:ext cx="2122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_______________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     ____________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_______________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     ____________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_______________</a:t>
            </a:r>
          </a:p>
          <a:p>
            <a:r>
              <a:rPr lang="en-US" sz="1600" b="1" dirty="0">
                <a:solidFill>
                  <a:schemeClr val="bg1"/>
                </a:solidFill>
                <a:latin typeface="Avenir Next" charset="0"/>
                <a:ea typeface="Avenir Next" charset="0"/>
                <a:cs typeface="Avenir Next" charset="0"/>
              </a:rPr>
              <a:t>      ____________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356023" y="526827"/>
            <a:ext cx="484138" cy="433952"/>
            <a:chOff x="1355545" y="1594727"/>
            <a:chExt cx="749373" cy="735826"/>
          </a:xfrm>
        </p:grpSpPr>
        <p:sp>
          <p:nvSpPr>
            <p:cNvPr id="43" name="Rectangle 42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8.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91762" y="3276947"/>
            <a:ext cx="484138" cy="433952"/>
            <a:chOff x="1355545" y="1594727"/>
            <a:chExt cx="749373" cy="735826"/>
          </a:xfrm>
        </p:grpSpPr>
        <p:sp>
          <p:nvSpPr>
            <p:cNvPr id="48" name="Rectangle 47"/>
            <p:cNvSpPr/>
            <p:nvPr/>
          </p:nvSpPr>
          <p:spPr>
            <a:xfrm>
              <a:off x="1458869" y="1622668"/>
              <a:ext cx="638166" cy="678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7.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1355545" y="1594727"/>
              <a:ext cx="749373" cy="735826"/>
              <a:chOff x="956105" y="1806787"/>
              <a:chExt cx="749373" cy="735826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1059429" y="1834727"/>
                <a:ext cx="1847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000" b="1" dirty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956105" y="1806787"/>
                <a:ext cx="749373" cy="73582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BD7CA6-9587-DED5-3CA0-4B938D1F2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02944-1705-BEC1-74AA-1E687666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/>
              <a:t>Something to Know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6CAD6A-8DF3-F664-9E2C-C8F27DF11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298237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1735C6-D87B-DB40-8438-DE7883C772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B5A27D-11A2-5029-FC74-F4B516C1A418}"/>
              </a:ext>
            </a:extLst>
          </p:cNvPr>
          <p:cNvSpPr txBox="1"/>
          <p:nvPr/>
        </p:nvSpPr>
        <p:spPr>
          <a:xfrm>
            <a:off x="2334986" y="1462598"/>
            <a:ext cx="75220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0" kern="0" dirty="0">
                <a:solidFill>
                  <a:schemeClr val="bg1"/>
                </a:solidFill>
                <a:latin typeface="Avenir Next"/>
                <a:sym typeface="Fjalla One"/>
              </a:rPr>
              <a:t>T</a:t>
            </a:r>
            <a:r>
              <a:rPr lang="en" sz="10000" kern="0" dirty="0">
                <a:solidFill>
                  <a:schemeClr val="bg1"/>
                </a:solidFill>
                <a:latin typeface="Avenir Next"/>
                <a:sym typeface="Fjalla One"/>
              </a:rPr>
              <a:t>hank you!</a:t>
            </a:r>
            <a:endParaRPr lang="en-AE" sz="10000" dirty="0">
              <a:solidFill>
                <a:schemeClr val="bg1"/>
              </a:solidFill>
              <a:latin typeface="Avenir Nex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35974B-699B-EA17-1115-C62EE72E2003}"/>
              </a:ext>
            </a:extLst>
          </p:cNvPr>
          <p:cNvSpPr txBox="1"/>
          <p:nvPr/>
        </p:nvSpPr>
        <p:spPr>
          <a:xfrm>
            <a:off x="1303564" y="3429000"/>
            <a:ext cx="95848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  <a:latin typeface="Avenir Next"/>
                <a:ea typeface="Barlow Semi Condensed"/>
                <a:cs typeface="Barlow Semi Condensed"/>
                <a:sym typeface="Barlow Semi Condensed"/>
              </a:rPr>
              <a:t>Continue exploring our cases at CaseNet.ca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68E0E8-031D-7F50-F5E5-A1B283DB93C9}"/>
              </a:ext>
            </a:extLst>
          </p:cNvPr>
          <p:cNvCxnSpPr/>
          <p:nvPr/>
        </p:nvCxnSpPr>
        <p:spPr>
          <a:xfrm>
            <a:off x="2014450" y="3066071"/>
            <a:ext cx="8163098" cy="1662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B16E92-393C-602B-30C0-5C6CBDA1EF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201</Words>
  <Application>Microsoft Office PowerPoint</Application>
  <PresentationFormat>Widescreen</PresentationFormat>
  <Paragraphs>60</Paragraphs>
  <Slides>7</Slides>
  <Notes>5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Book</vt:lpstr>
      <vt:lpstr>Avenir Heavy</vt:lpstr>
      <vt:lpstr>Avenir Light</vt:lpstr>
      <vt:lpstr>Avenir Next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Something to Know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Dubee (113977d)</dc:creator>
  <cp:lastModifiedBy>Conor Vibert</cp:lastModifiedBy>
  <cp:revision>83</cp:revision>
  <dcterms:created xsi:type="dcterms:W3CDTF">2017-01-18T21:15:10Z</dcterms:created>
  <dcterms:modified xsi:type="dcterms:W3CDTF">2024-06-24T17:16:49Z</dcterms:modified>
</cp:coreProperties>
</file>